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76" r:id="rId14"/>
    <p:sldId id="269" r:id="rId15"/>
    <p:sldId id="275" r:id="rId16"/>
    <p:sldId id="274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E029-4A4E-4D7F-A2EE-61F65276F40B}" type="datetimeFigureOut">
              <a:rPr lang="pt-BR" smtClean="0"/>
              <a:t>16/06/2016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9DB-D91A-4758-8542-057F3A82403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020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E029-4A4E-4D7F-A2EE-61F65276F40B}" type="datetimeFigureOut">
              <a:rPr lang="pt-BR" smtClean="0"/>
              <a:t>16/06/2016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9DB-D91A-4758-8542-057F3A82403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952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E029-4A4E-4D7F-A2EE-61F65276F40B}" type="datetimeFigureOut">
              <a:rPr lang="pt-BR" smtClean="0"/>
              <a:t>16/06/2016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9DB-D91A-4758-8542-057F3A82403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139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E029-4A4E-4D7F-A2EE-61F65276F40B}" type="datetimeFigureOut">
              <a:rPr lang="pt-BR" smtClean="0"/>
              <a:t>16/06/2016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9DB-D91A-4758-8542-057F3A82403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6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E029-4A4E-4D7F-A2EE-61F65276F40B}" type="datetimeFigureOut">
              <a:rPr lang="pt-BR" smtClean="0"/>
              <a:t>16/06/2016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9DB-D91A-4758-8542-057F3A82403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353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E029-4A4E-4D7F-A2EE-61F65276F40B}" type="datetimeFigureOut">
              <a:rPr lang="pt-BR" smtClean="0"/>
              <a:t>16/06/2016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9DB-D91A-4758-8542-057F3A82403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81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E029-4A4E-4D7F-A2EE-61F65276F40B}" type="datetimeFigureOut">
              <a:rPr lang="pt-BR" smtClean="0"/>
              <a:t>16/06/2016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9DB-D91A-4758-8542-057F3A82403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851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E029-4A4E-4D7F-A2EE-61F65276F40B}" type="datetimeFigureOut">
              <a:rPr lang="pt-BR" smtClean="0"/>
              <a:t>16/06/2016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9DB-D91A-4758-8542-057F3A82403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274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E029-4A4E-4D7F-A2EE-61F65276F40B}" type="datetimeFigureOut">
              <a:rPr lang="pt-BR" smtClean="0"/>
              <a:t>16/06/2016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9DB-D91A-4758-8542-057F3A82403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608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E029-4A4E-4D7F-A2EE-61F65276F40B}" type="datetimeFigureOut">
              <a:rPr lang="pt-BR" smtClean="0"/>
              <a:t>16/06/2016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9DB-D91A-4758-8542-057F3A82403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4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E029-4A4E-4D7F-A2EE-61F65276F40B}" type="datetimeFigureOut">
              <a:rPr lang="pt-BR" smtClean="0"/>
              <a:t>16/06/2016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99DB-D91A-4758-8542-057F3A82403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940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4E029-4A4E-4D7F-A2EE-61F65276F40B}" type="datetimeFigureOut">
              <a:rPr lang="pt-BR" smtClean="0"/>
              <a:t>16/06/2016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499DB-D91A-4758-8542-057F3A82403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771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3300"/>
                </a:solidFill>
                <a:latin typeface="Castellar" pitchFamily="18" charset="0"/>
              </a:rPr>
              <a:t>Pomini Advogados </a:t>
            </a:r>
            <a:endParaRPr lang="pt-BR" dirty="0">
              <a:solidFill>
                <a:srgbClr val="003300"/>
              </a:solidFill>
              <a:latin typeface="Castellar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1628800"/>
            <a:ext cx="6400800" cy="4536504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tx1"/>
                </a:solidFill>
                <a:latin typeface="Palatino Linotype" pitchFamily="18" charset="0"/>
              </a:rPr>
              <a:t>ABUSO DO PODER</a:t>
            </a:r>
            <a:r>
              <a:rPr lang="pt-BR" sz="4400" b="1" dirty="0" smtClean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endParaRPr lang="pt-BR" sz="2800" b="1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r>
              <a:rPr lang="pt-BR" sz="4400" b="1" dirty="0" smtClean="0">
                <a:solidFill>
                  <a:schemeClr val="tx1"/>
                </a:solidFill>
                <a:latin typeface="Palatino Linotype" pitchFamily="18" charset="0"/>
              </a:rPr>
              <a:t>DOS </a:t>
            </a:r>
            <a:r>
              <a:rPr lang="pt-BR" sz="4400" b="1" dirty="0">
                <a:solidFill>
                  <a:schemeClr val="tx1"/>
                </a:solidFill>
                <a:latin typeface="Palatino Linotype" pitchFamily="18" charset="0"/>
              </a:rPr>
              <a:t>MEIOS DE </a:t>
            </a:r>
            <a:r>
              <a:rPr lang="pt-BR" sz="4400" b="1" dirty="0" smtClean="0">
                <a:solidFill>
                  <a:schemeClr val="tx1"/>
                </a:solidFill>
                <a:latin typeface="Palatino Linotype" pitchFamily="18" charset="0"/>
              </a:rPr>
              <a:t>COMUNICAÇÃO</a:t>
            </a:r>
          </a:p>
          <a:p>
            <a:endParaRPr lang="pt-BR" sz="2800" b="1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r>
              <a:rPr lang="pt-BR" sz="2800" b="1" dirty="0" smtClean="0">
                <a:solidFill>
                  <a:schemeClr val="tx1"/>
                </a:solidFill>
                <a:latin typeface="Palatino Linotype" pitchFamily="18" charset="0"/>
              </a:rPr>
              <a:t>Dr. </a:t>
            </a:r>
            <a:r>
              <a:rPr lang="pt-BR" sz="2800" b="1" dirty="0" err="1" smtClean="0">
                <a:solidFill>
                  <a:schemeClr val="tx1"/>
                </a:solidFill>
                <a:latin typeface="Palatino Linotype" pitchFamily="18" charset="0"/>
              </a:rPr>
              <a:t>Luis</a:t>
            </a:r>
            <a:r>
              <a:rPr lang="pt-BR" sz="2800" b="1" dirty="0" smtClean="0">
                <a:solidFill>
                  <a:schemeClr val="tx1"/>
                </a:solidFill>
                <a:latin typeface="Palatino Linotype" pitchFamily="18" charset="0"/>
              </a:rPr>
              <a:t> Augusto </a:t>
            </a:r>
            <a:r>
              <a:rPr lang="pt-BR" sz="2800" b="1" dirty="0" err="1" smtClean="0">
                <a:solidFill>
                  <a:schemeClr val="tx1"/>
                </a:solidFill>
                <a:latin typeface="Palatino Linotype" pitchFamily="18" charset="0"/>
              </a:rPr>
              <a:t>Borsoe</a:t>
            </a:r>
            <a:endParaRPr lang="pt-BR" sz="28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52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3300"/>
                </a:solidFill>
                <a:latin typeface="Castellar" pitchFamily="18" charset="0"/>
              </a:rPr>
              <a:t>Pomini Advogados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>
                <a:latin typeface="Palatino Linotype" pitchFamily="18" charset="0"/>
              </a:rPr>
              <a:t>DA CONFIGURAÇÃO DO USO INDEVIDO DOS MEIOS DE COMUNICAÇÃO:</a:t>
            </a:r>
          </a:p>
          <a:p>
            <a:pPr algn="just"/>
            <a:r>
              <a:rPr lang="pt-BR" sz="2800" dirty="0">
                <a:latin typeface="Palatino Linotype"/>
                <a:ea typeface="Calibri"/>
                <a:cs typeface="Times New Roman"/>
              </a:rPr>
              <a:t>D</a:t>
            </a:r>
            <a:r>
              <a:rPr lang="pt-BR" sz="2800" dirty="0" smtClean="0">
                <a:effectLst/>
                <a:latin typeface="Palatino Linotype"/>
                <a:ea typeface="Calibri"/>
                <a:cs typeface="Times New Roman"/>
              </a:rPr>
              <a:t>estaque ostensivo e de forma sistemática do candidato;</a:t>
            </a:r>
          </a:p>
          <a:p>
            <a:pPr algn="just"/>
            <a:r>
              <a:rPr lang="pt-BR" sz="2800" dirty="0" smtClean="0">
                <a:effectLst/>
                <a:latin typeface="Palatino Linotype"/>
                <a:ea typeface="Calibri"/>
                <a:cs typeface="Times New Roman"/>
              </a:rPr>
              <a:t>O destaque pode ser positivo ou negativo;</a:t>
            </a:r>
          </a:p>
          <a:p>
            <a:pPr algn="just"/>
            <a:r>
              <a:rPr lang="pt-BR" sz="2800" dirty="0" smtClean="0">
                <a:latin typeface="Palatino Linotype" pitchFamily="18" charset="0"/>
              </a:rPr>
              <a:t>Comprovação de vínculo da campanha com a empresa jornalística; </a:t>
            </a:r>
            <a:endParaRPr lang="pt-BR" sz="28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21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3300"/>
                </a:solidFill>
                <a:latin typeface="Castellar" pitchFamily="18" charset="0"/>
              </a:rPr>
              <a:t>Pomini Advogados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sz="2800" dirty="0" smtClean="0">
              <a:latin typeface="Palatino Linotype" pitchFamily="18" charset="0"/>
            </a:endParaRPr>
          </a:p>
          <a:p>
            <a:r>
              <a:rPr lang="pt-BR" sz="2800" dirty="0" smtClean="0">
                <a:latin typeface="Palatino Linotype" pitchFamily="18" charset="0"/>
              </a:rPr>
              <a:t>Não necessita haver pagamento de qualquer espécie;</a:t>
            </a:r>
          </a:p>
          <a:p>
            <a:endParaRPr lang="pt-BR" sz="2800" dirty="0" smtClean="0">
              <a:latin typeface="Palatino Linotype" pitchFamily="18" charset="0"/>
            </a:endParaRPr>
          </a:p>
          <a:p>
            <a:r>
              <a:rPr lang="pt-BR" sz="2800" dirty="0" smtClean="0">
                <a:latin typeface="Palatino Linotype" pitchFamily="18" charset="0"/>
              </a:rPr>
              <a:t>Pode ser configurado em período pré-eleitoral; </a:t>
            </a:r>
          </a:p>
          <a:p>
            <a:endParaRPr lang="pt-BR" sz="2800" dirty="0">
              <a:latin typeface="Palatino Linotype" pitchFamily="18" charset="0"/>
            </a:endParaRPr>
          </a:p>
          <a:p>
            <a:pPr algn="just"/>
            <a:r>
              <a:rPr lang="pt-BR" sz="2800" dirty="0" smtClean="0">
                <a:latin typeface="Palatino Linotype" pitchFamily="18" charset="0"/>
              </a:rPr>
              <a:t>Não necessita verificar a potencialidade do ato, mas, somente a gravidade das circunstancias que a caracterizem. (inciso XVI, do art. 22 da LC 64/90).</a:t>
            </a:r>
          </a:p>
          <a:p>
            <a:endParaRPr lang="pt-BR" sz="28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77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3300"/>
                </a:solidFill>
                <a:latin typeface="Castellar" pitchFamily="18" charset="0"/>
              </a:rPr>
              <a:t>Pomini Advogados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b="1" dirty="0" smtClean="0">
                <a:latin typeface="Palatino Linotype" pitchFamily="18" charset="0"/>
              </a:rPr>
              <a:t>LEGITIMADOS:</a:t>
            </a:r>
          </a:p>
          <a:p>
            <a:endParaRPr lang="pt-BR" sz="2800" dirty="0" smtClean="0">
              <a:latin typeface="Palatino Linotype" pitchFamily="18" charset="0"/>
            </a:endParaRPr>
          </a:p>
          <a:p>
            <a:r>
              <a:rPr lang="pt-BR" sz="2800" dirty="0" smtClean="0">
                <a:latin typeface="Palatino Linotype" pitchFamily="18" charset="0"/>
              </a:rPr>
              <a:t>Ministério Público Eleitoral;</a:t>
            </a:r>
          </a:p>
          <a:p>
            <a:endParaRPr lang="pt-BR" sz="2800" dirty="0" smtClean="0">
              <a:latin typeface="Palatino Linotype" pitchFamily="18" charset="0"/>
            </a:endParaRPr>
          </a:p>
          <a:p>
            <a:r>
              <a:rPr lang="pt-BR" sz="2800" dirty="0" smtClean="0">
                <a:latin typeface="Palatino Linotype" pitchFamily="18" charset="0"/>
              </a:rPr>
              <a:t>Coligação;</a:t>
            </a:r>
          </a:p>
          <a:p>
            <a:endParaRPr lang="pt-BR" sz="2800" dirty="0" smtClean="0">
              <a:latin typeface="Palatino Linotype" pitchFamily="18" charset="0"/>
            </a:endParaRPr>
          </a:p>
          <a:p>
            <a:r>
              <a:rPr lang="pt-BR" sz="2800" dirty="0" smtClean="0">
                <a:latin typeface="Palatino Linotype" pitchFamily="18" charset="0"/>
              </a:rPr>
              <a:t>Partido Político e;</a:t>
            </a:r>
          </a:p>
          <a:p>
            <a:endParaRPr lang="pt-BR" sz="2800" dirty="0" smtClean="0">
              <a:latin typeface="Palatino Linotype" pitchFamily="18" charset="0"/>
            </a:endParaRPr>
          </a:p>
          <a:p>
            <a:r>
              <a:rPr lang="pt-BR" sz="2800" dirty="0" smtClean="0">
                <a:latin typeface="Palatino Linotype" pitchFamily="18" charset="0"/>
              </a:rPr>
              <a:t>Candidato.</a:t>
            </a:r>
          </a:p>
          <a:p>
            <a:endParaRPr lang="pt-BR" sz="2800" dirty="0" smtClean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82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3300"/>
                </a:solidFill>
                <a:latin typeface="Castellar" pitchFamily="18" charset="0"/>
              </a:rPr>
              <a:t>Pomini Advogados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b="1" dirty="0" smtClean="0">
                <a:latin typeface="Palatino Linotype" pitchFamily="18" charset="0"/>
              </a:rPr>
              <a:t>LEGISLAÇÃO:</a:t>
            </a:r>
          </a:p>
          <a:p>
            <a:endParaRPr lang="pt-BR" sz="2800" dirty="0" smtClean="0">
              <a:latin typeface="Palatino Linotype" pitchFamily="18" charset="0"/>
            </a:endParaRPr>
          </a:p>
          <a:p>
            <a:pPr algn="just"/>
            <a:r>
              <a:rPr lang="pt-BR" sz="2800" dirty="0">
                <a:latin typeface="Palatino Linotype" pitchFamily="18" charset="0"/>
              </a:rPr>
              <a:t>Art. 22. Qualquer partido político, coligação, candidato ou Ministério Público Eleitoral poderá representar à Justiça Eleitoral, diretamente ao Corregedor-Geral ou Regional, relatando fatos e indicando provas, indícios e circunstâncias e pedir abertura de investigação judicial para apurar uso indevido, desvio ou abuso do poder econômico ou do poder de autoridade, ou utilização indevida de veículos ou meios </a:t>
            </a:r>
            <a:r>
              <a:rPr lang="pt-BR" sz="2800" dirty="0" smtClean="0">
                <a:latin typeface="Palatino Linotype" pitchFamily="18" charset="0"/>
              </a:rPr>
              <a:t>de comunicação </a:t>
            </a:r>
            <a:r>
              <a:rPr lang="pt-BR" sz="2800" dirty="0">
                <a:latin typeface="Palatino Linotype" pitchFamily="18" charset="0"/>
              </a:rPr>
              <a:t>social, em benefício de candidato ou de partido político, obedecido o seguinte rito:</a:t>
            </a:r>
            <a:endParaRPr lang="pt-BR" sz="2800" dirty="0" smtClean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16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3300"/>
                </a:solidFill>
                <a:latin typeface="Castellar" pitchFamily="18" charset="0"/>
              </a:rPr>
              <a:t>Pomini Advogados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Palatino Linotype" pitchFamily="18" charset="0"/>
              </a:rPr>
              <a:t>DA AIJE:</a:t>
            </a:r>
          </a:p>
          <a:p>
            <a:r>
              <a:rPr lang="pt-BR" sz="2800" dirty="0" smtClean="0">
                <a:latin typeface="Palatino Linotype" pitchFamily="18" charset="0"/>
              </a:rPr>
              <a:t>Possibilidade de liminar.</a:t>
            </a:r>
          </a:p>
          <a:p>
            <a:r>
              <a:rPr lang="pt-BR" sz="2800" dirty="0" smtClean="0">
                <a:latin typeface="Palatino Linotype" pitchFamily="18" charset="0"/>
              </a:rPr>
              <a:t>Pode investigar fatos pretéritos ao registro.</a:t>
            </a:r>
          </a:p>
          <a:p>
            <a:r>
              <a:rPr lang="pt-BR" sz="2800" dirty="0" smtClean="0">
                <a:latin typeface="Palatino Linotype" pitchFamily="18" charset="0"/>
              </a:rPr>
              <a:t>Pode ser proposta até a data da diplomação.</a:t>
            </a:r>
          </a:p>
          <a:p>
            <a:r>
              <a:rPr lang="pt-BR" sz="2800" dirty="0">
                <a:latin typeface="Palatino Linotype" pitchFamily="18" charset="0"/>
              </a:rPr>
              <a:t>Cassação do registro ou </a:t>
            </a:r>
            <a:r>
              <a:rPr lang="pt-BR" sz="2800" dirty="0" smtClean="0">
                <a:latin typeface="Palatino Linotype" pitchFamily="18" charset="0"/>
              </a:rPr>
              <a:t>diploma.</a:t>
            </a:r>
            <a:endParaRPr lang="pt-BR" sz="2800" dirty="0">
              <a:latin typeface="Palatino Linotype" pitchFamily="18" charset="0"/>
            </a:endParaRPr>
          </a:p>
          <a:p>
            <a:r>
              <a:rPr lang="pt-BR" sz="2800" dirty="0">
                <a:latin typeface="Palatino Linotype" pitchFamily="18" charset="0"/>
              </a:rPr>
              <a:t>Inelegibilidade por oito anos a contar da eleição que ocorreu o abuso.</a:t>
            </a:r>
          </a:p>
          <a:p>
            <a:endParaRPr lang="pt-BR" sz="28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5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3300"/>
                </a:solidFill>
                <a:latin typeface="Castellar" pitchFamily="18" charset="0"/>
              </a:rPr>
              <a:t>Pomini Advogados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Palatino Linotype" pitchFamily="18" charset="0"/>
              </a:rPr>
              <a:t>CONCLUSÃO:</a:t>
            </a:r>
          </a:p>
          <a:p>
            <a:endParaRPr lang="pt-BR" b="1" dirty="0" smtClean="0">
              <a:latin typeface="Palatino Linotype" pitchFamily="18" charset="0"/>
            </a:endParaRPr>
          </a:p>
          <a:p>
            <a:r>
              <a:rPr lang="pt-BR" sz="2800" dirty="0" smtClean="0">
                <a:latin typeface="Palatino Linotype" pitchFamily="18" charset="0"/>
              </a:rPr>
              <a:t>Reiteração sistemática da conduta;</a:t>
            </a:r>
          </a:p>
          <a:p>
            <a:r>
              <a:rPr lang="pt-BR" sz="2800" dirty="0" smtClean="0">
                <a:latin typeface="Palatino Linotype" pitchFamily="18" charset="0"/>
              </a:rPr>
              <a:t>Extrapolação ao direito de crítica </a:t>
            </a:r>
            <a:r>
              <a:rPr lang="pt-BR" sz="2800" smtClean="0">
                <a:latin typeface="Palatino Linotype" pitchFamily="18" charset="0"/>
              </a:rPr>
              <a:t>ou ao </a:t>
            </a:r>
            <a:r>
              <a:rPr lang="pt-BR" sz="2800" dirty="0" smtClean="0">
                <a:latin typeface="Palatino Linotype" pitchFamily="18" charset="0"/>
              </a:rPr>
              <a:t>direito de informar;</a:t>
            </a:r>
          </a:p>
          <a:p>
            <a:r>
              <a:rPr lang="pt-BR" sz="2800" dirty="0" smtClean="0">
                <a:latin typeface="Palatino Linotype" pitchFamily="18" charset="0"/>
              </a:rPr>
              <a:t>Intuito do beneficiar ou denegrir candidato;</a:t>
            </a:r>
          </a:p>
          <a:p>
            <a:endParaRPr lang="pt-BR" sz="28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1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3300"/>
                </a:solidFill>
                <a:latin typeface="Castellar" pitchFamily="18" charset="0"/>
              </a:rPr>
              <a:t>Pomini Advogados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b="1" dirty="0" smtClean="0">
              <a:latin typeface="Palatino Linotype" pitchFamily="18" charset="0"/>
            </a:endParaRPr>
          </a:p>
          <a:p>
            <a:pPr algn="ctr"/>
            <a:r>
              <a:rPr lang="pt-BR" b="1" dirty="0" smtClean="0">
                <a:latin typeface="Palatino Linotype" pitchFamily="18" charset="0"/>
              </a:rPr>
              <a:t>OBRIGADO</a:t>
            </a:r>
          </a:p>
          <a:p>
            <a:pPr algn="ctr"/>
            <a:endParaRPr lang="pt-BR" sz="2800" b="1" dirty="0">
              <a:latin typeface="Palatino Linotype" pitchFamily="18" charset="0"/>
            </a:endParaRPr>
          </a:p>
          <a:p>
            <a:pPr algn="ctr"/>
            <a:endParaRPr lang="pt-BR" sz="2800" b="1" dirty="0" smtClean="0">
              <a:latin typeface="Palatino Linotype" pitchFamily="18" charset="0"/>
            </a:endParaRPr>
          </a:p>
          <a:p>
            <a:pPr algn="ctr"/>
            <a:endParaRPr lang="pt-BR" sz="2800" b="1" dirty="0">
              <a:latin typeface="Palatino Linotype" pitchFamily="18" charset="0"/>
            </a:endParaRPr>
          </a:p>
          <a:p>
            <a:pPr algn="ctr"/>
            <a:r>
              <a:rPr lang="pt-BR" sz="2800" b="1" dirty="0" smtClean="0">
                <a:latin typeface="Palatino Linotype" pitchFamily="18" charset="0"/>
              </a:rPr>
              <a:t>Dr. </a:t>
            </a:r>
            <a:r>
              <a:rPr lang="pt-BR" sz="2800" b="1" dirty="0" err="1" smtClean="0">
                <a:latin typeface="Palatino Linotype" pitchFamily="18" charset="0"/>
              </a:rPr>
              <a:t>Luis</a:t>
            </a:r>
            <a:r>
              <a:rPr lang="pt-BR" sz="2800" b="1" dirty="0" smtClean="0">
                <a:latin typeface="Palatino Linotype" pitchFamily="18" charset="0"/>
              </a:rPr>
              <a:t> Augusto </a:t>
            </a:r>
            <a:r>
              <a:rPr lang="pt-BR" sz="2800" b="1" dirty="0" err="1" smtClean="0">
                <a:latin typeface="Palatino Linotype" pitchFamily="18" charset="0"/>
              </a:rPr>
              <a:t>Borsoe</a:t>
            </a:r>
            <a:endParaRPr lang="pt-BR" sz="2800" dirty="0">
              <a:latin typeface="Palatino Linotype" pitchFamily="18" charset="0"/>
            </a:endParaRPr>
          </a:p>
          <a:p>
            <a:pPr algn="ctr"/>
            <a:endParaRPr lang="pt-BR" sz="28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53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3300"/>
                </a:solidFill>
                <a:latin typeface="Castellar" pitchFamily="18" charset="0"/>
              </a:rPr>
              <a:t>Pomini Advogados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Palatino Linotype" pitchFamily="18" charset="0"/>
              </a:rPr>
              <a:t>INTRODUÇÃO:</a:t>
            </a:r>
            <a:endParaRPr lang="pt-BR" dirty="0">
              <a:latin typeface="Palatino Linotype" pitchFamily="18" charset="0"/>
            </a:endParaRPr>
          </a:p>
          <a:p>
            <a:pPr algn="just"/>
            <a:r>
              <a:rPr lang="pt-BR" dirty="0" smtClean="0">
                <a:latin typeface="Palatino Linotype" pitchFamily="18" charset="0"/>
              </a:rPr>
              <a:t>O QUE É ABUSO DE PODER?</a:t>
            </a:r>
          </a:p>
          <a:p>
            <a:pPr algn="just"/>
            <a:endParaRPr lang="pt-BR" sz="2800" dirty="0" smtClean="0">
              <a:latin typeface="Palatino Linotype" pitchFamily="18" charset="0"/>
            </a:endParaRPr>
          </a:p>
          <a:p>
            <a:pPr algn="just"/>
            <a:r>
              <a:rPr lang="pt-BR" sz="2800" dirty="0" smtClean="0">
                <a:latin typeface="Palatino Linotype" pitchFamily="18" charset="0"/>
              </a:rPr>
              <a:t>Abuso de poder é a utilização indevida do poder econômico, do poder de autoridade e emprego de processo de propaganda ou captação de sufrágios vedados por lei.</a:t>
            </a:r>
          </a:p>
          <a:p>
            <a:endParaRPr lang="pt-B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25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3300"/>
                </a:solidFill>
                <a:latin typeface="Castellar" pitchFamily="18" charset="0"/>
              </a:rPr>
              <a:t>Pomini Advogados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Palatino Linotype" pitchFamily="18" charset="0"/>
              </a:rPr>
              <a:t>LEGISLAÇÃO APLICADA:</a:t>
            </a:r>
          </a:p>
          <a:p>
            <a:endParaRPr lang="pt-BR" dirty="0">
              <a:latin typeface="Palatino Linotype" pitchFamily="18" charset="0"/>
            </a:endParaRPr>
          </a:p>
          <a:p>
            <a:pPr algn="just"/>
            <a:r>
              <a:rPr lang="pt-BR" sz="3000" dirty="0" smtClean="0">
                <a:latin typeface="Palatino Linotype" pitchFamily="18" charset="0"/>
              </a:rPr>
              <a:t>Art. 222. É também anulável a votação, quando viciada de falsidade, fraude, coação, uso de meios de que trata o Art. 237, ou emprego de processo de propaganda ou captação de sufrágios vedado por lei.</a:t>
            </a:r>
          </a:p>
          <a:p>
            <a:pPr algn="just"/>
            <a:r>
              <a:rPr lang="pt-BR" sz="3000" dirty="0" smtClean="0">
                <a:latin typeface="Palatino Linotype" pitchFamily="18" charset="0"/>
              </a:rPr>
              <a:t>Art. 237. A interferência do poder econômico e o desvio ou abuso do poder de autoridade, em desfavor da liberdade do voto, serão coibidos e punidos.</a:t>
            </a:r>
          </a:p>
          <a:p>
            <a:endParaRPr lang="pt-BR" sz="28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91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3300"/>
                </a:solidFill>
                <a:latin typeface="Castellar" pitchFamily="18" charset="0"/>
              </a:rPr>
              <a:t>Pomini Advogados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Palatino Linotype" pitchFamily="18" charset="0"/>
              </a:rPr>
              <a:t>DO ABUSO DOS MEIOS DE COMUNICAÇÃO:</a:t>
            </a:r>
          </a:p>
          <a:p>
            <a:pPr algn="just"/>
            <a:endParaRPr lang="pt-BR" dirty="0">
              <a:latin typeface="Palatino Linotype" pitchFamily="18" charset="0"/>
            </a:endParaRPr>
          </a:p>
          <a:p>
            <a:pPr algn="just"/>
            <a:r>
              <a:rPr lang="pt-BR" dirty="0">
                <a:latin typeface="Palatino Linotype" pitchFamily="18" charset="0"/>
              </a:rPr>
              <a:t>Será configurado quando o exercício do direito extrapolar manifestamente os limites do ordenamento jurídico.</a:t>
            </a:r>
          </a:p>
          <a:p>
            <a:pPr algn="just"/>
            <a:r>
              <a:rPr lang="pt-BR" dirty="0">
                <a:latin typeface="Palatino Linotype" pitchFamily="18" charset="0"/>
              </a:rPr>
              <a:t>Pode ser positivo ou negativo.</a:t>
            </a:r>
          </a:p>
          <a:p>
            <a:pPr algn="just"/>
            <a:r>
              <a:rPr lang="pt-BR" dirty="0">
                <a:latin typeface="Palatino Linotype" pitchFamily="18" charset="0"/>
              </a:rPr>
              <a:t>Mídia imprensa, televisiva e radiofônica.</a:t>
            </a:r>
          </a:p>
          <a:p>
            <a:pPr algn="just"/>
            <a:endParaRPr lang="pt-BR" dirty="0">
              <a:latin typeface="Palatino Linotype" pitchFamily="18" charset="0"/>
            </a:endParaRPr>
          </a:p>
          <a:p>
            <a:pPr algn="just"/>
            <a:endParaRPr lang="pt-B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67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3300"/>
                </a:solidFill>
                <a:latin typeface="Castellar" pitchFamily="18" charset="0"/>
              </a:rPr>
              <a:t>Pomini Advogados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Palatino Linotype" pitchFamily="18" charset="0"/>
              </a:rPr>
              <a:t>"o uso indevido dos meios </a:t>
            </a:r>
            <a:r>
              <a:rPr lang="pt-BR" dirty="0" smtClean="0">
                <a:latin typeface="Palatino Linotype" pitchFamily="18" charset="0"/>
              </a:rPr>
              <a:t>de comunicação </a:t>
            </a:r>
            <a:r>
              <a:rPr lang="pt-BR" dirty="0">
                <a:latin typeface="Palatino Linotype" pitchFamily="18" charset="0"/>
              </a:rPr>
              <a:t>se dá no momento em que há um desequilíbrio de </a:t>
            </a:r>
            <a:r>
              <a:rPr lang="pt-BR" dirty="0" smtClean="0">
                <a:latin typeface="Palatino Linotype" pitchFamily="18" charset="0"/>
              </a:rPr>
              <a:t>forças decorrente </a:t>
            </a:r>
            <a:r>
              <a:rPr lang="pt-BR" dirty="0">
                <a:latin typeface="Palatino Linotype" pitchFamily="18" charset="0"/>
              </a:rPr>
              <a:t>da exposição massiva de um candidato nos meios </a:t>
            </a:r>
            <a:r>
              <a:rPr lang="pt-BR" dirty="0" smtClean="0">
                <a:latin typeface="Palatino Linotype" pitchFamily="18" charset="0"/>
              </a:rPr>
              <a:t>de comunicação </a:t>
            </a:r>
            <a:r>
              <a:rPr lang="pt-BR" dirty="0">
                <a:latin typeface="Palatino Linotype" pitchFamily="18" charset="0"/>
              </a:rPr>
              <a:t>em detrimento de outros" (Precedente: TSE, </a:t>
            </a:r>
            <a:r>
              <a:rPr lang="pt-BR" dirty="0" err="1">
                <a:latin typeface="Palatino Linotype" pitchFamily="18" charset="0"/>
              </a:rPr>
              <a:t>REspe</a:t>
            </a:r>
            <a:r>
              <a:rPr lang="pt-BR" dirty="0">
                <a:latin typeface="Palatino Linotype" pitchFamily="18" charset="0"/>
              </a:rPr>
              <a:t> </a:t>
            </a:r>
            <a:r>
              <a:rPr lang="pt-BR" dirty="0" smtClean="0">
                <a:latin typeface="Palatino Linotype" pitchFamily="18" charset="0"/>
              </a:rPr>
              <a:t>- Recurso </a:t>
            </a:r>
            <a:r>
              <a:rPr lang="pt-BR" dirty="0">
                <a:latin typeface="Palatino Linotype" pitchFamily="18" charset="0"/>
              </a:rPr>
              <a:t>Especial Eleitoral n° 470968, Rel. Min. Fátima </a:t>
            </a:r>
            <a:r>
              <a:rPr lang="pt-BR" dirty="0" smtClean="0">
                <a:latin typeface="Palatino Linotype" pitchFamily="18" charset="0"/>
              </a:rPr>
              <a:t>Nancy Acórdão </a:t>
            </a:r>
            <a:r>
              <a:rPr lang="pt-BR" dirty="0">
                <a:latin typeface="Palatino Linotype" pitchFamily="18" charset="0"/>
              </a:rPr>
              <a:t>de 10/05/2012).</a:t>
            </a:r>
            <a:endParaRPr lang="pt-BR" sz="2800" dirty="0" smtClean="0">
              <a:latin typeface="Palatino Linotype" pitchFamily="18" charset="0"/>
            </a:endParaRPr>
          </a:p>
          <a:p>
            <a:pPr algn="just"/>
            <a:endParaRPr lang="pt-BR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9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3300"/>
                </a:solidFill>
                <a:latin typeface="Castellar" pitchFamily="18" charset="0"/>
              </a:rPr>
              <a:t>Pomini Advogados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Palatino Linotype" pitchFamily="18" charset="0"/>
              </a:rPr>
              <a:t>DA MÍDIA RADIOFÔNICA E TELEVISIVA:</a:t>
            </a:r>
          </a:p>
          <a:p>
            <a:pPr algn="just"/>
            <a:r>
              <a:rPr lang="pt-BR" sz="2800" dirty="0">
                <a:latin typeface="Palatino Linotype" pitchFamily="18" charset="0"/>
              </a:rPr>
              <a:t>As emissoras de rádio e de televisão possui tratamento </a:t>
            </a:r>
            <a:r>
              <a:rPr lang="pt-BR" sz="2800" dirty="0" smtClean="0">
                <a:latin typeface="Palatino Linotype" pitchFamily="18" charset="0"/>
              </a:rPr>
              <a:t>diferenciado, </a:t>
            </a:r>
            <a:r>
              <a:rPr lang="pt-BR" sz="2800" dirty="0">
                <a:latin typeface="Palatino Linotype" pitchFamily="18" charset="0"/>
              </a:rPr>
              <a:t>pois, possui grande alcance e influência sobre a população e, principalmente, </a:t>
            </a:r>
            <a:r>
              <a:rPr lang="pt-BR" sz="2800" dirty="0" smtClean="0">
                <a:latin typeface="Palatino Linotype" pitchFamily="18" charset="0"/>
              </a:rPr>
              <a:t>pelo fato </a:t>
            </a:r>
            <a:r>
              <a:rPr lang="pt-BR" sz="2800" dirty="0">
                <a:latin typeface="Palatino Linotype" pitchFamily="18" charset="0"/>
              </a:rPr>
              <a:t>destas emissoras dependerem de concessão do governo para funcionar</a:t>
            </a:r>
          </a:p>
        </p:txBody>
      </p:sp>
    </p:spTree>
    <p:extLst>
      <p:ext uri="{BB962C8B-B14F-4D97-AF65-F5344CB8AC3E}">
        <p14:creationId xmlns:p14="http://schemas.microsoft.com/office/powerpoint/2010/main" val="1351232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3300"/>
                </a:solidFill>
                <a:latin typeface="Castellar" pitchFamily="18" charset="0"/>
              </a:rPr>
              <a:t>Pomini Advogados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>
                <a:latin typeface="Palatino Linotype" pitchFamily="18" charset="0"/>
              </a:rPr>
              <a:t>ALGUMAS VEDAÇÕES:</a:t>
            </a:r>
          </a:p>
          <a:p>
            <a:endParaRPr lang="pt-BR" b="1" dirty="0" smtClean="0">
              <a:latin typeface="Palatino Linotype" pitchFamily="18" charset="0"/>
            </a:endParaRPr>
          </a:p>
          <a:p>
            <a:r>
              <a:rPr lang="pt-BR" sz="2800" b="1" dirty="0" smtClean="0">
                <a:latin typeface="Palatino Linotype" pitchFamily="18" charset="0"/>
              </a:rPr>
              <a:t>30/06 – </a:t>
            </a:r>
            <a:r>
              <a:rPr lang="pt-BR" sz="2800" dirty="0" smtClean="0">
                <a:latin typeface="Palatino Linotype" pitchFamily="18" charset="0"/>
              </a:rPr>
              <a:t>Data a partir da qual é vedado transmitir programa apresentado por candidato;</a:t>
            </a:r>
          </a:p>
          <a:p>
            <a:r>
              <a:rPr lang="pt-BR" sz="2800" b="1" dirty="0" smtClean="0">
                <a:latin typeface="Palatino Linotype" pitchFamily="18" charset="0"/>
              </a:rPr>
              <a:t>06/08 - </a:t>
            </a:r>
            <a:r>
              <a:rPr lang="pt-BR" sz="2800" dirty="0" smtClean="0">
                <a:latin typeface="Palatino Linotype" pitchFamily="18" charset="0"/>
              </a:rPr>
              <a:t>Data a partir da qual é vedado às emissoras de rádio e de televisão, em programação normal e em noticiário:</a:t>
            </a:r>
          </a:p>
          <a:p>
            <a:r>
              <a:rPr lang="pt-BR" sz="2800" b="1" dirty="0" smtClean="0">
                <a:latin typeface="Palatino Linotype" pitchFamily="18" charset="0"/>
              </a:rPr>
              <a:t>I – </a:t>
            </a:r>
            <a:r>
              <a:rPr lang="pt-BR" sz="2800" dirty="0" smtClean="0">
                <a:latin typeface="Palatino Linotype" pitchFamily="18" charset="0"/>
              </a:rPr>
              <a:t>transmitir, ainda que sob a forma de entrevista jornalística, imagens de realização de pesquisa ou de qualquer outro tipo de consulta </a:t>
            </a:r>
          </a:p>
          <a:p>
            <a:r>
              <a:rPr lang="pt-BR" sz="2800" dirty="0" smtClean="0">
                <a:latin typeface="Palatino Linotype" pitchFamily="18" charset="0"/>
              </a:rPr>
              <a:t>popular de natureza eleitoral em que seja possível identificar o entrevistado ou em que haja manipulação de dados;</a:t>
            </a:r>
          </a:p>
          <a:p>
            <a:r>
              <a:rPr lang="pt-BR" sz="2800" b="1" dirty="0" smtClean="0">
                <a:latin typeface="Palatino Linotype" pitchFamily="18" charset="0"/>
              </a:rPr>
              <a:t>II – </a:t>
            </a:r>
            <a:r>
              <a:rPr lang="pt-BR" sz="2800" dirty="0" smtClean="0">
                <a:latin typeface="Palatino Linotype" pitchFamily="18" charset="0"/>
              </a:rPr>
              <a:t>veicular propaganda política ou difundir opinião favorável ou contrária a candidato, partido, coligação, seus órgãos ou representantes;</a:t>
            </a:r>
          </a:p>
          <a:p>
            <a:endParaRPr lang="pt-BR" sz="28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438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3300"/>
                </a:solidFill>
                <a:latin typeface="Castellar" pitchFamily="18" charset="0"/>
              </a:rPr>
              <a:t>Pomini Advogados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b="1" dirty="0" smtClean="0">
                <a:latin typeface="Palatino Linotype" pitchFamily="18" charset="0"/>
              </a:rPr>
              <a:t>III – </a:t>
            </a:r>
            <a:r>
              <a:rPr lang="pt-BR" dirty="0" smtClean="0">
                <a:latin typeface="Palatino Linotype" pitchFamily="18" charset="0"/>
              </a:rPr>
              <a:t>dar tratamento privilegiado a candidato, partido ou coligação;</a:t>
            </a:r>
          </a:p>
          <a:p>
            <a:pPr algn="just"/>
            <a:r>
              <a:rPr lang="pt-BR" b="1" dirty="0" smtClean="0">
                <a:latin typeface="Palatino Linotype" pitchFamily="18" charset="0"/>
              </a:rPr>
              <a:t>IV – </a:t>
            </a:r>
            <a:r>
              <a:rPr lang="pt-BR" dirty="0" smtClean="0">
                <a:latin typeface="Palatino Linotype" pitchFamily="18" charset="0"/>
              </a:rPr>
              <a:t>veicular ou divulgar, mesmo que dissimuladamente, filmes, novelas, minisséries ou qualquer outro programa com alusão ou crítica a candidato ou partido político, exceto programas jornalísticos ou debates políticos;</a:t>
            </a:r>
          </a:p>
          <a:p>
            <a:pPr algn="just"/>
            <a:r>
              <a:rPr lang="pt-BR" b="1" dirty="0" smtClean="0">
                <a:latin typeface="Palatino Linotype" pitchFamily="18" charset="0"/>
              </a:rPr>
              <a:t>V – </a:t>
            </a:r>
            <a:r>
              <a:rPr lang="pt-BR" dirty="0" smtClean="0">
                <a:latin typeface="Palatino Linotype" pitchFamily="18" charset="0"/>
              </a:rPr>
              <a:t>divulgar nome de programa que se refira a candidato escolhido em convenção, ainda quando preexistente, inclusive se coincidente com o nome do candidato ou com a variação nominal por ele adotada. Sendo o nome do programa o mesmo que o do candidato, fica proibida a sua divulgação, sob pena de cancelamento do respectivo registro.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358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3300"/>
                </a:solidFill>
                <a:latin typeface="Castellar" pitchFamily="18" charset="0"/>
              </a:rPr>
              <a:t>Pomini Advogados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latin typeface="Palatino Linotype" pitchFamily="18" charset="0"/>
              </a:rPr>
              <a:t>DA IMPRENSA ESCRITA:</a:t>
            </a:r>
          </a:p>
          <a:p>
            <a:endParaRPr lang="pt-BR" b="1" dirty="0" smtClean="0">
              <a:latin typeface="Palatino Linotype" pitchFamily="18" charset="0"/>
            </a:endParaRPr>
          </a:p>
          <a:p>
            <a:r>
              <a:rPr lang="pt-BR" sz="2800" dirty="0" smtClean="0">
                <a:latin typeface="Palatino Linotype" pitchFamily="18" charset="0"/>
              </a:rPr>
              <a:t>Não possui as vedação das emissoras de rádio e televisão;</a:t>
            </a:r>
          </a:p>
          <a:p>
            <a:endParaRPr lang="pt-BR" sz="2800" dirty="0" smtClean="0">
              <a:latin typeface="Palatino Linotype" pitchFamily="18" charset="0"/>
            </a:endParaRPr>
          </a:p>
          <a:p>
            <a:r>
              <a:rPr lang="pt-BR" sz="2800" dirty="0" smtClean="0">
                <a:latin typeface="Palatino Linotype" pitchFamily="18" charset="0"/>
              </a:rPr>
              <a:t>Pode ser parcial, desde respeitado a veracidade das notícias e o interesse da coletividade;</a:t>
            </a:r>
          </a:p>
          <a:p>
            <a:endParaRPr lang="pt-BR" sz="28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3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803</Words>
  <Application>Microsoft Office PowerPoint</Application>
  <PresentationFormat>Apresentação na tela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Pomini Advogados </vt:lpstr>
      <vt:lpstr>Pomini Advogados </vt:lpstr>
      <vt:lpstr>Pomini Advogados </vt:lpstr>
      <vt:lpstr>Pomini Advogados </vt:lpstr>
      <vt:lpstr>Pomini Advogados </vt:lpstr>
      <vt:lpstr>Pomini Advogados </vt:lpstr>
      <vt:lpstr>Pomini Advogados </vt:lpstr>
      <vt:lpstr>Pomini Advogados </vt:lpstr>
      <vt:lpstr>Pomini Advogados </vt:lpstr>
      <vt:lpstr>Pomini Advogados </vt:lpstr>
      <vt:lpstr>Pomini Advogados </vt:lpstr>
      <vt:lpstr>Pomini Advogados </vt:lpstr>
      <vt:lpstr>Pomini Advogados </vt:lpstr>
      <vt:lpstr>Pomini Advogados </vt:lpstr>
      <vt:lpstr>Pomini Advogados </vt:lpstr>
      <vt:lpstr>Pomini Advogados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Pomini Advogados</dc:title>
  <dc:creator>luis.borsoe</dc:creator>
  <cp:lastModifiedBy>luis.borsoe</cp:lastModifiedBy>
  <cp:revision>32</cp:revision>
  <dcterms:created xsi:type="dcterms:W3CDTF">2016-06-13T14:02:34Z</dcterms:created>
  <dcterms:modified xsi:type="dcterms:W3CDTF">2016-06-16T12:35:48Z</dcterms:modified>
</cp:coreProperties>
</file>